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60" r:id="rId5"/>
    <p:sldId id="259" r:id="rId6"/>
    <p:sldId id="261" r:id="rId7"/>
    <p:sldId id="262" r:id="rId8"/>
    <p:sldId id="263" r:id="rId9"/>
    <p:sldId id="268" r:id="rId10"/>
    <p:sldId id="276" r:id="rId11"/>
    <p:sldId id="269" r:id="rId12"/>
    <p:sldId id="273" r:id="rId13"/>
    <p:sldId id="270" r:id="rId14"/>
    <p:sldId id="271" r:id="rId15"/>
    <p:sldId id="272" r:id="rId16"/>
    <p:sldId id="274" r:id="rId17"/>
    <p:sldId id="275" r:id="rId18"/>
    <p:sldId id="278"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1" autoAdjust="0"/>
    <p:restoredTop sz="94660"/>
  </p:normalViewPr>
  <p:slideViewPr>
    <p:cSldViewPr snapToGrid="0">
      <p:cViewPr varScale="1">
        <p:scale>
          <a:sx n="70" d="100"/>
          <a:sy n="70" d="100"/>
        </p:scale>
        <p:origin x="72"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118A9D-B2DA-4569-A021-DEECE1F449E5}" type="datetimeFigureOut">
              <a:rPr lang="en-GB" smtClean="0"/>
              <a:t>20/09/2022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EE766E-7275-4B9A-9780-ED55A263B258}" type="slidenum">
              <a:rPr lang="en-GB" smtClean="0"/>
              <a:t>‹#›</a:t>
            </a:fld>
            <a:endParaRPr lang="en-GB"/>
          </a:p>
        </p:txBody>
      </p:sp>
    </p:spTree>
    <p:extLst>
      <p:ext uri="{BB962C8B-B14F-4D97-AF65-F5344CB8AC3E}">
        <p14:creationId xmlns:p14="http://schemas.microsoft.com/office/powerpoint/2010/main" val="2553426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B3A38B-8DCF-4694-A1F0-935271F1B54C}" type="datetime1">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5D1DC-A065-485F-BBEC-CA65FD29D8AA}" type="slidenum">
              <a:rPr lang="en-GB" smtClean="0"/>
              <a:t>‹#›</a:t>
            </a:fld>
            <a:endParaRPr lang="en-GB"/>
          </a:p>
        </p:txBody>
      </p:sp>
    </p:spTree>
    <p:extLst>
      <p:ext uri="{BB962C8B-B14F-4D97-AF65-F5344CB8AC3E}">
        <p14:creationId xmlns:p14="http://schemas.microsoft.com/office/powerpoint/2010/main" val="3898672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D3128E-7CFC-4A1E-9A56-ACC41E7090AA}" type="datetime1">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5D1DC-A065-485F-BBEC-CA65FD29D8AA}" type="slidenum">
              <a:rPr lang="en-GB" smtClean="0"/>
              <a:t>‹#›</a:t>
            </a:fld>
            <a:endParaRPr lang="en-GB"/>
          </a:p>
        </p:txBody>
      </p:sp>
    </p:spTree>
    <p:extLst>
      <p:ext uri="{BB962C8B-B14F-4D97-AF65-F5344CB8AC3E}">
        <p14:creationId xmlns:p14="http://schemas.microsoft.com/office/powerpoint/2010/main" val="3225287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CAC30AC-5AEC-44F6-9A2E-471F0805D060}" type="datetime1">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5D1DC-A065-485F-BBEC-CA65FD29D8AA}"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53112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2F8CEE-4E4F-48E3-8ADF-E562F82CF40B}" type="datetime1">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5D1DC-A065-485F-BBEC-CA65FD29D8AA}" type="slidenum">
              <a:rPr lang="en-GB" smtClean="0"/>
              <a:t>‹#›</a:t>
            </a:fld>
            <a:endParaRPr lang="en-GB"/>
          </a:p>
        </p:txBody>
      </p:sp>
    </p:spTree>
    <p:extLst>
      <p:ext uri="{BB962C8B-B14F-4D97-AF65-F5344CB8AC3E}">
        <p14:creationId xmlns:p14="http://schemas.microsoft.com/office/powerpoint/2010/main" val="2925874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7450EE-657B-423F-A6BD-0B939D4C8892}" type="datetime1">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5D1DC-A065-485F-BBEC-CA65FD29D8A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6830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3FCD30-4569-4808-83F5-9AC342487719}" type="datetime1">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5D1DC-A065-485F-BBEC-CA65FD29D8AA}" type="slidenum">
              <a:rPr lang="en-GB" smtClean="0"/>
              <a:t>‹#›</a:t>
            </a:fld>
            <a:endParaRPr lang="en-GB"/>
          </a:p>
        </p:txBody>
      </p:sp>
    </p:spTree>
    <p:extLst>
      <p:ext uri="{BB962C8B-B14F-4D97-AF65-F5344CB8AC3E}">
        <p14:creationId xmlns:p14="http://schemas.microsoft.com/office/powerpoint/2010/main" val="2111594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3646D2-7146-4A41-9CBE-246A3D8B2B35}" type="datetime1">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5D1DC-A065-485F-BBEC-CA65FD29D8AA}" type="slidenum">
              <a:rPr lang="en-GB" smtClean="0"/>
              <a:t>‹#›</a:t>
            </a:fld>
            <a:endParaRPr lang="en-GB"/>
          </a:p>
        </p:txBody>
      </p:sp>
    </p:spTree>
    <p:extLst>
      <p:ext uri="{BB962C8B-B14F-4D97-AF65-F5344CB8AC3E}">
        <p14:creationId xmlns:p14="http://schemas.microsoft.com/office/powerpoint/2010/main" val="1108469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D83DD4-E3F1-4241-A52D-A6F5763F98A2}" type="datetime1">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5D1DC-A065-485F-BBEC-CA65FD29D8AA}" type="slidenum">
              <a:rPr lang="en-GB" smtClean="0"/>
              <a:t>‹#›</a:t>
            </a:fld>
            <a:endParaRPr lang="en-GB"/>
          </a:p>
        </p:txBody>
      </p:sp>
    </p:spTree>
    <p:extLst>
      <p:ext uri="{BB962C8B-B14F-4D97-AF65-F5344CB8AC3E}">
        <p14:creationId xmlns:p14="http://schemas.microsoft.com/office/powerpoint/2010/main" val="560255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0B4957-016F-46D3-83D0-271443941770}" type="datetime1">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5D1DC-A065-485F-BBEC-CA65FD29D8AA}" type="slidenum">
              <a:rPr lang="en-GB" smtClean="0"/>
              <a:t>‹#›</a:t>
            </a:fld>
            <a:endParaRPr lang="en-GB"/>
          </a:p>
        </p:txBody>
      </p:sp>
    </p:spTree>
    <p:extLst>
      <p:ext uri="{BB962C8B-B14F-4D97-AF65-F5344CB8AC3E}">
        <p14:creationId xmlns:p14="http://schemas.microsoft.com/office/powerpoint/2010/main" val="183254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94DE53-1A58-4C32-9B43-7A71051866E3}" type="datetime1">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5D1DC-A065-485F-BBEC-CA65FD29D8AA}" type="slidenum">
              <a:rPr lang="en-GB" smtClean="0"/>
              <a:t>‹#›</a:t>
            </a:fld>
            <a:endParaRPr lang="en-GB"/>
          </a:p>
        </p:txBody>
      </p:sp>
    </p:spTree>
    <p:extLst>
      <p:ext uri="{BB962C8B-B14F-4D97-AF65-F5344CB8AC3E}">
        <p14:creationId xmlns:p14="http://schemas.microsoft.com/office/powerpoint/2010/main" val="259385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52BF84-863F-4A7E-95B2-7D5DE04149D7}" type="datetime1">
              <a:rPr lang="en-GB" smtClean="0"/>
              <a:t>20/09/2022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55D1DC-A065-485F-BBEC-CA65FD29D8AA}" type="slidenum">
              <a:rPr lang="en-GB" smtClean="0"/>
              <a:t>‹#›</a:t>
            </a:fld>
            <a:endParaRPr lang="en-GB"/>
          </a:p>
        </p:txBody>
      </p:sp>
    </p:spTree>
    <p:extLst>
      <p:ext uri="{BB962C8B-B14F-4D97-AF65-F5344CB8AC3E}">
        <p14:creationId xmlns:p14="http://schemas.microsoft.com/office/powerpoint/2010/main" val="313102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CFF980-0FCE-42E9-949A-8192C5010C78}" type="datetime1">
              <a:rPr lang="en-GB" smtClean="0"/>
              <a:t>20/09/2022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55D1DC-A065-485F-BBEC-CA65FD29D8AA}" type="slidenum">
              <a:rPr lang="en-GB" smtClean="0"/>
              <a:t>‹#›</a:t>
            </a:fld>
            <a:endParaRPr lang="en-GB"/>
          </a:p>
        </p:txBody>
      </p:sp>
    </p:spTree>
    <p:extLst>
      <p:ext uri="{BB962C8B-B14F-4D97-AF65-F5344CB8AC3E}">
        <p14:creationId xmlns:p14="http://schemas.microsoft.com/office/powerpoint/2010/main" val="11581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FD219C-49E3-4CC1-8075-6D08BA5F8A46}" type="datetime1">
              <a:rPr lang="en-GB" smtClean="0"/>
              <a:t>20/09/2022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55D1DC-A065-485F-BBEC-CA65FD29D8AA}" type="slidenum">
              <a:rPr lang="en-GB" smtClean="0"/>
              <a:t>‹#›</a:t>
            </a:fld>
            <a:endParaRPr lang="en-GB"/>
          </a:p>
        </p:txBody>
      </p:sp>
    </p:spTree>
    <p:extLst>
      <p:ext uri="{BB962C8B-B14F-4D97-AF65-F5344CB8AC3E}">
        <p14:creationId xmlns:p14="http://schemas.microsoft.com/office/powerpoint/2010/main" val="3581795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E4CCF-9812-472B-98A9-4FC48F589FC4}" type="datetime1">
              <a:rPr lang="en-GB" smtClean="0"/>
              <a:t>20/09/2022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55D1DC-A065-485F-BBEC-CA65FD29D8AA}" type="slidenum">
              <a:rPr lang="en-GB" smtClean="0"/>
              <a:t>‹#›</a:t>
            </a:fld>
            <a:endParaRPr lang="en-GB"/>
          </a:p>
        </p:txBody>
      </p:sp>
    </p:spTree>
    <p:extLst>
      <p:ext uri="{BB962C8B-B14F-4D97-AF65-F5344CB8AC3E}">
        <p14:creationId xmlns:p14="http://schemas.microsoft.com/office/powerpoint/2010/main" val="38330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56D0AE-35D3-403D-A858-E6BA48F4D8AB}" type="datetime1">
              <a:rPr lang="en-GB" smtClean="0"/>
              <a:t>20/09/2022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55D1DC-A065-485F-BBEC-CA65FD29D8AA}" type="slidenum">
              <a:rPr lang="en-GB" smtClean="0"/>
              <a:t>‹#›</a:t>
            </a:fld>
            <a:endParaRPr lang="en-GB"/>
          </a:p>
        </p:txBody>
      </p:sp>
    </p:spTree>
    <p:extLst>
      <p:ext uri="{BB962C8B-B14F-4D97-AF65-F5344CB8AC3E}">
        <p14:creationId xmlns:p14="http://schemas.microsoft.com/office/powerpoint/2010/main" val="3711153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23AA6F0-6AC8-4B1E-9E92-7A410AFC6B90}" type="datetime1">
              <a:rPr lang="en-GB" smtClean="0"/>
              <a:t>20/09/2022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55D1DC-A065-485F-BBEC-CA65FD29D8AA}" type="slidenum">
              <a:rPr lang="en-GB" smtClean="0"/>
              <a:t>‹#›</a:t>
            </a:fld>
            <a:endParaRPr lang="en-GB"/>
          </a:p>
        </p:txBody>
      </p:sp>
    </p:spTree>
    <p:extLst>
      <p:ext uri="{BB962C8B-B14F-4D97-AF65-F5344CB8AC3E}">
        <p14:creationId xmlns:p14="http://schemas.microsoft.com/office/powerpoint/2010/main" val="205697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6D5E57-C838-48D4-AB67-23111374DCE9}" type="datetime1">
              <a:rPr lang="en-GB" smtClean="0"/>
              <a:t>20/09/2022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355D1DC-A065-485F-BBEC-CA65FD29D8AA}" type="slidenum">
              <a:rPr lang="en-GB" smtClean="0"/>
              <a:t>‹#›</a:t>
            </a:fld>
            <a:endParaRPr lang="en-GB"/>
          </a:p>
        </p:txBody>
      </p:sp>
    </p:spTree>
    <p:extLst>
      <p:ext uri="{BB962C8B-B14F-4D97-AF65-F5344CB8AC3E}">
        <p14:creationId xmlns:p14="http://schemas.microsoft.com/office/powerpoint/2010/main" val="3295660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ites.google.com/york.ac.uk/john-hey/home/publications#BAD_URL" TargetMode="External"/><Relationship Id="rId2" Type="http://schemas.openxmlformats.org/officeDocument/2006/relationships/hyperlink" Target="http://www.google.com/url?q=http%3A%2F%2Frdcu.be%2FoibH&amp;sa=D&amp;sntz=1&amp;usg=AOvVaw3zRPDeUrg0wex72zvrtWm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045" y="1648179"/>
            <a:ext cx="7766936" cy="1646302"/>
          </a:xfrm>
        </p:spPr>
        <p:txBody>
          <a:bodyPr/>
          <a:lstStyle/>
          <a:p>
            <a:r>
              <a:rPr lang="en-GB" dirty="0" smtClean="0"/>
              <a:t>The Design of Hey and Lotito</a:t>
            </a:r>
            <a:endParaRPr lang="en-GB" dirty="0"/>
          </a:p>
        </p:txBody>
      </p:sp>
      <p:sp>
        <p:nvSpPr>
          <p:cNvPr id="3" name="Subtitle 2"/>
          <p:cNvSpPr>
            <a:spLocks noGrp="1"/>
          </p:cNvSpPr>
          <p:nvPr>
            <p:ph type="subTitle" idx="1"/>
          </p:nvPr>
        </p:nvSpPr>
        <p:spPr/>
        <p:txBody>
          <a:bodyPr/>
          <a:lstStyle/>
          <a:p>
            <a:r>
              <a:rPr lang="en-GB" dirty="0" smtClean="0"/>
              <a:t>John Hey</a:t>
            </a:r>
            <a:endParaRPr lang="en-GB" dirty="0"/>
          </a:p>
        </p:txBody>
      </p:sp>
      <p:sp>
        <p:nvSpPr>
          <p:cNvPr id="4" name="Slide Number Placeholder 3"/>
          <p:cNvSpPr>
            <a:spLocks noGrp="1"/>
          </p:cNvSpPr>
          <p:nvPr>
            <p:ph type="sldNum" sz="quarter" idx="12"/>
          </p:nvPr>
        </p:nvSpPr>
        <p:spPr/>
        <p:txBody>
          <a:bodyPr/>
          <a:lstStyle/>
          <a:p>
            <a:fld id="{E355D1DC-A065-485F-BBEC-CA65FD29D8AA}" type="slidenum">
              <a:rPr lang="en-GB" smtClean="0"/>
              <a:t>1</a:t>
            </a:fld>
            <a:endParaRPr lang="en-GB"/>
          </a:p>
        </p:txBody>
      </p:sp>
    </p:spTree>
    <p:extLst>
      <p:ext uri="{BB962C8B-B14F-4D97-AF65-F5344CB8AC3E}">
        <p14:creationId xmlns:p14="http://schemas.microsoft.com/office/powerpoint/2010/main" val="2723430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5400000">
            <a:off x="2374140" y="-1882821"/>
            <a:ext cx="7089400" cy="10855044"/>
          </a:xfrm>
          <a:prstGeom prst="rect">
            <a:avLst/>
          </a:prstGeom>
        </p:spPr>
      </p:pic>
      <p:sp>
        <p:nvSpPr>
          <p:cNvPr id="3" name="Slide Number Placeholder 2"/>
          <p:cNvSpPr>
            <a:spLocks noGrp="1"/>
          </p:cNvSpPr>
          <p:nvPr>
            <p:ph type="sldNum" sz="quarter" idx="12"/>
          </p:nvPr>
        </p:nvSpPr>
        <p:spPr/>
        <p:txBody>
          <a:bodyPr/>
          <a:lstStyle/>
          <a:p>
            <a:fld id="{E355D1DC-A065-485F-BBEC-CA65FD29D8AA}" type="slidenum">
              <a:rPr lang="en-GB" smtClean="0"/>
              <a:t>10</a:t>
            </a:fld>
            <a:endParaRPr lang="en-GB"/>
          </a:p>
        </p:txBody>
      </p:sp>
    </p:spTree>
    <p:extLst>
      <p:ext uri="{BB962C8B-B14F-4D97-AF65-F5344CB8AC3E}">
        <p14:creationId xmlns:p14="http://schemas.microsoft.com/office/powerpoint/2010/main" val="1558401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Crucial to the design are different trees</a:t>
            </a:r>
            <a:endParaRPr lang="en-GB" dirty="0"/>
          </a:p>
        </p:txBody>
      </p:sp>
      <p:sp>
        <p:nvSpPr>
          <p:cNvPr id="3" name="Content Placeholder 2"/>
          <p:cNvSpPr>
            <a:spLocks noGrp="1"/>
          </p:cNvSpPr>
          <p:nvPr>
            <p:ph idx="1"/>
          </p:nvPr>
        </p:nvSpPr>
        <p:spPr/>
        <p:txBody>
          <a:bodyPr/>
          <a:lstStyle/>
          <a:p>
            <a:r>
              <a:rPr lang="en-GB" dirty="0" smtClean="0"/>
              <a:t>Some one-stage, some two-stage.</a:t>
            </a:r>
          </a:p>
          <a:p>
            <a:r>
              <a:rPr lang="en-GB" dirty="0" smtClean="0"/>
              <a:t>They were designed so that different types would take different decisions.</a:t>
            </a:r>
          </a:p>
          <a:p>
            <a:r>
              <a:rPr lang="en-GB" dirty="0" smtClean="0"/>
              <a:t>Though we note that</a:t>
            </a:r>
            <a:r>
              <a:rPr lang="en-GB" i="1" dirty="0" smtClean="0"/>
              <a:t> preferences </a:t>
            </a:r>
            <a:r>
              <a:rPr lang="en-GB" dirty="0" smtClean="0"/>
              <a:t>(risk-aversion and weighting parameter) also determine the decisions as well as the </a:t>
            </a:r>
            <a:r>
              <a:rPr lang="en-GB" i="1" dirty="0" smtClean="0"/>
              <a:t>type</a:t>
            </a:r>
            <a:r>
              <a:rPr lang="en-GB" dirty="0" smtClean="0"/>
              <a:t>.</a:t>
            </a:r>
          </a:p>
          <a:p>
            <a:r>
              <a:rPr lang="en-GB" dirty="0" smtClean="0"/>
              <a:t>Clearly we need to simulate before running the experiment to ensure that the different types can be identified.</a:t>
            </a:r>
          </a:p>
          <a:p>
            <a:r>
              <a:rPr lang="en-GB" dirty="0" smtClean="0"/>
              <a:t>The trees were designed on this basis.</a:t>
            </a:r>
          </a:p>
          <a:p>
            <a:r>
              <a:rPr lang="en-GB" dirty="0" smtClean="0"/>
              <a:t>In general, extensive simulations are necessary to decide the problem sets (and the number of them).</a:t>
            </a:r>
          </a:p>
          <a:p>
            <a:endParaRPr lang="en-GB" dirty="0"/>
          </a:p>
        </p:txBody>
      </p:sp>
      <p:sp>
        <p:nvSpPr>
          <p:cNvPr id="4" name="Slide Number Placeholder 3"/>
          <p:cNvSpPr>
            <a:spLocks noGrp="1"/>
          </p:cNvSpPr>
          <p:nvPr>
            <p:ph type="sldNum" sz="quarter" idx="12"/>
          </p:nvPr>
        </p:nvSpPr>
        <p:spPr/>
        <p:txBody>
          <a:bodyPr/>
          <a:lstStyle/>
          <a:p>
            <a:fld id="{E355D1DC-A065-485F-BBEC-CA65FD29D8AA}" type="slidenum">
              <a:rPr lang="en-GB" smtClean="0"/>
              <a:t>11</a:t>
            </a:fld>
            <a:endParaRPr lang="en-GB"/>
          </a:p>
        </p:txBody>
      </p:sp>
    </p:spTree>
    <p:extLst>
      <p:ext uri="{BB962C8B-B14F-4D97-AF65-F5344CB8AC3E}">
        <p14:creationId xmlns:p14="http://schemas.microsoft.com/office/powerpoint/2010/main" val="45359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Choice of problems</a:t>
            </a:r>
            <a:endParaRPr lang="en-GB" dirty="0"/>
          </a:p>
        </p:txBody>
      </p:sp>
      <p:sp>
        <p:nvSpPr>
          <p:cNvPr id="3" name="Content Placeholder 2"/>
          <p:cNvSpPr>
            <a:spLocks noGrp="1"/>
          </p:cNvSpPr>
          <p:nvPr>
            <p:ph idx="1"/>
          </p:nvPr>
        </p:nvSpPr>
        <p:spPr>
          <a:xfrm>
            <a:off x="663686" y="2105998"/>
            <a:ext cx="8596668" cy="3880773"/>
          </a:xfrm>
        </p:spPr>
        <p:txBody>
          <a:bodyPr>
            <a:normAutofit fontScale="92500" lnSpcReduction="10000"/>
          </a:bodyPr>
          <a:lstStyle/>
          <a:p>
            <a:r>
              <a:rPr lang="en-GB" sz="2400" dirty="0" smtClean="0"/>
              <a:t>Note that decisions depend not only on the </a:t>
            </a:r>
            <a:r>
              <a:rPr lang="en-GB" sz="2400" i="1" dirty="0" smtClean="0"/>
              <a:t>type </a:t>
            </a:r>
            <a:r>
              <a:rPr lang="en-GB" sz="2400" dirty="0" smtClean="0"/>
              <a:t>of subject but also his or her parameters (risk-aversion and probability weighting).</a:t>
            </a:r>
          </a:p>
          <a:p>
            <a:r>
              <a:rPr lang="en-GB" sz="2400" dirty="0" smtClean="0"/>
              <a:t>So we need to make sure that the problems in our experiment (the probabilities and the amounts of money) are such as to enable us to distinguish different </a:t>
            </a:r>
            <a:r>
              <a:rPr lang="en-GB" sz="2400" i="1" dirty="0" smtClean="0"/>
              <a:t>types </a:t>
            </a:r>
            <a:r>
              <a:rPr lang="en-GB" sz="2400" dirty="0" smtClean="0"/>
              <a:t>for parameters we might encounter.</a:t>
            </a:r>
          </a:p>
          <a:p>
            <a:pPr algn="just"/>
            <a:r>
              <a:rPr lang="en-GB" sz="2400" dirty="0" smtClean="0"/>
              <a:t>So we crucially need to carry out a </a:t>
            </a:r>
            <a:r>
              <a:rPr lang="en-GB" sz="2400" b="1" i="1" dirty="0" smtClean="0"/>
              <a:t>pilot </a:t>
            </a:r>
            <a:r>
              <a:rPr lang="en-GB" sz="2400" dirty="0" smtClean="0"/>
              <a:t>experiment to check that our design works.</a:t>
            </a:r>
          </a:p>
          <a:p>
            <a:pPr algn="just"/>
            <a:r>
              <a:rPr lang="en-GB" sz="2400" dirty="0" smtClean="0"/>
              <a:t>This costs money, but will save money (from getting data which does not answer our questions).</a:t>
            </a:r>
            <a:endParaRPr lang="en-GB" sz="2400" dirty="0"/>
          </a:p>
        </p:txBody>
      </p:sp>
      <p:sp>
        <p:nvSpPr>
          <p:cNvPr id="4" name="Slide Number Placeholder 3"/>
          <p:cNvSpPr>
            <a:spLocks noGrp="1"/>
          </p:cNvSpPr>
          <p:nvPr>
            <p:ph type="sldNum" sz="quarter" idx="12"/>
          </p:nvPr>
        </p:nvSpPr>
        <p:spPr/>
        <p:txBody>
          <a:bodyPr/>
          <a:lstStyle/>
          <a:p>
            <a:fld id="{E355D1DC-A065-485F-BBEC-CA65FD29D8AA}" type="slidenum">
              <a:rPr lang="en-GB" smtClean="0"/>
              <a:t>12</a:t>
            </a:fld>
            <a:endParaRPr lang="en-GB"/>
          </a:p>
        </p:txBody>
      </p:sp>
    </p:spTree>
    <p:extLst>
      <p:ext uri="{BB962C8B-B14F-4D97-AF65-F5344CB8AC3E}">
        <p14:creationId xmlns:p14="http://schemas.microsoft.com/office/powerpoint/2010/main" val="141780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12987" y="722123"/>
            <a:ext cx="4514850" cy="4676775"/>
          </a:xfrm>
          <a:prstGeom prst="rect">
            <a:avLst/>
          </a:prstGeom>
        </p:spPr>
      </p:pic>
      <p:pic>
        <p:nvPicPr>
          <p:cNvPr id="3" name="Picture 2"/>
          <p:cNvPicPr>
            <a:picLocks noChangeAspect="1"/>
          </p:cNvPicPr>
          <p:nvPr/>
        </p:nvPicPr>
        <p:blipFill>
          <a:blip r:embed="rId3"/>
          <a:stretch>
            <a:fillRect/>
          </a:stretch>
        </p:blipFill>
        <p:spPr>
          <a:xfrm>
            <a:off x="4927837" y="449168"/>
            <a:ext cx="5105400" cy="3990975"/>
          </a:xfrm>
          <a:prstGeom prst="rect">
            <a:avLst/>
          </a:prstGeom>
        </p:spPr>
      </p:pic>
      <p:sp>
        <p:nvSpPr>
          <p:cNvPr id="4" name="TextBox 3"/>
          <p:cNvSpPr txBox="1"/>
          <p:nvPr/>
        </p:nvSpPr>
        <p:spPr>
          <a:xfrm>
            <a:off x="600501" y="122830"/>
            <a:ext cx="8366078" cy="369332"/>
          </a:xfrm>
          <a:prstGeom prst="rect">
            <a:avLst/>
          </a:prstGeom>
          <a:noFill/>
        </p:spPr>
        <p:txBody>
          <a:bodyPr wrap="square" rtlCol="0">
            <a:spAutoFit/>
          </a:bodyPr>
          <a:lstStyle/>
          <a:p>
            <a:r>
              <a:rPr lang="en-GB" dirty="0" smtClean="0"/>
              <a:t>Let me discuss the problem of dynamic inconsistency</a:t>
            </a:r>
            <a:endParaRPr lang="en-GB" dirty="0"/>
          </a:p>
        </p:txBody>
      </p:sp>
      <p:sp>
        <p:nvSpPr>
          <p:cNvPr id="5" name="Slide Number Placeholder 4"/>
          <p:cNvSpPr>
            <a:spLocks noGrp="1"/>
          </p:cNvSpPr>
          <p:nvPr>
            <p:ph type="sldNum" sz="quarter" idx="12"/>
          </p:nvPr>
        </p:nvSpPr>
        <p:spPr/>
        <p:txBody>
          <a:bodyPr/>
          <a:lstStyle/>
          <a:p>
            <a:fld id="{E355D1DC-A065-485F-BBEC-CA65FD29D8AA}" type="slidenum">
              <a:rPr lang="en-GB" smtClean="0"/>
              <a:t>13</a:t>
            </a:fld>
            <a:endParaRPr lang="en-GB"/>
          </a:p>
        </p:txBody>
      </p:sp>
    </p:spTree>
    <p:extLst>
      <p:ext uri="{BB962C8B-B14F-4D97-AF65-F5344CB8AC3E}">
        <p14:creationId xmlns:p14="http://schemas.microsoft.com/office/powerpoint/2010/main" val="250158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3773" y="0"/>
            <a:ext cx="12192000" cy="7294305"/>
          </a:xfrm>
          <a:prstGeom prst="rect">
            <a:avLst/>
          </a:prstGeom>
        </p:spPr>
        <p:txBody>
          <a:bodyPr wrap="square">
            <a:spAutoFit/>
          </a:bodyPr>
          <a:lstStyle/>
          <a:p>
            <a:pPr algn="just"/>
            <a:r>
              <a:rPr lang="en-GB" sz="2600" dirty="0"/>
              <a:t>Consider first Fig. 1a and consider an </a:t>
            </a:r>
            <a:r>
              <a:rPr lang="en-GB" sz="2600" dirty="0" smtClean="0"/>
              <a:t>individual </a:t>
            </a:r>
            <a:r>
              <a:rPr lang="en-GB" sz="2600" dirty="0"/>
              <a:t>who prefers O to M in Problem </a:t>
            </a:r>
            <a:r>
              <a:rPr lang="en-GB" sz="2600" dirty="0" smtClean="0"/>
              <a:t>1 and </a:t>
            </a:r>
            <a:r>
              <a:rPr lang="en-GB" sz="2600" dirty="0"/>
              <a:t>prefers K to L in Problem 2. These preferences imply a violation of </a:t>
            </a:r>
            <a:r>
              <a:rPr lang="en-GB" sz="2600" dirty="0" smtClean="0"/>
              <a:t>Expected Utility </a:t>
            </a:r>
            <a:r>
              <a:rPr lang="en-GB" sz="2600" dirty="0"/>
              <a:t>theory in the form of a </a:t>
            </a:r>
            <a:r>
              <a:rPr lang="en-GB" sz="2600" dirty="0" smtClean="0"/>
              <a:t>violation of the Independence Axiom. Now </a:t>
            </a:r>
            <a:r>
              <a:rPr lang="en-GB" sz="2600" dirty="0"/>
              <a:t>consider how such </a:t>
            </a:r>
            <a:r>
              <a:rPr lang="en-GB" sz="2600" dirty="0" smtClean="0"/>
              <a:t>an individual </a:t>
            </a:r>
            <a:r>
              <a:rPr lang="en-GB" sz="2600" dirty="0"/>
              <a:t>would tackle Problem 3, in which there are two decision nodes D1 and </a:t>
            </a:r>
            <a:r>
              <a:rPr lang="en-GB" sz="2600" dirty="0" smtClean="0"/>
              <a:t>D2. Suppose </a:t>
            </a:r>
            <a:r>
              <a:rPr lang="en-GB" sz="2600" dirty="0"/>
              <a:t>this individual is at decision </a:t>
            </a:r>
            <a:r>
              <a:rPr lang="en-GB" sz="2600" dirty="0" smtClean="0"/>
              <a:t>node D2</a:t>
            </a:r>
            <a:r>
              <a:rPr lang="en-GB" sz="2600" dirty="0"/>
              <a:t>. Then her preferences indicate that </a:t>
            </a:r>
            <a:r>
              <a:rPr lang="en-GB" sz="2600" dirty="0" smtClean="0"/>
              <a:t>she would </a:t>
            </a:r>
            <a:r>
              <a:rPr lang="en-GB" sz="2600" dirty="0"/>
              <a:t>choose to move Down at that node, because she prefers K to L. Now look at </a:t>
            </a:r>
            <a:r>
              <a:rPr lang="en-GB" sz="2600" dirty="0" smtClean="0"/>
              <a:t>the situation </a:t>
            </a:r>
            <a:r>
              <a:rPr lang="en-GB" sz="2600" dirty="0"/>
              <a:t>as viewed from node D1. As viewed from there, if she moves Up at that </a:t>
            </a:r>
            <a:r>
              <a:rPr lang="en-GB" sz="2600" dirty="0" smtClean="0"/>
              <a:t>first node</a:t>
            </a:r>
            <a:r>
              <a:rPr lang="en-GB" sz="2600" dirty="0"/>
              <a:t>, then she is faced with either getting O (by moving Up at D2) or getting M (</a:t>
            </a:r>
            <a:r>
              <a:rPr lang="en-GB" sz="2600" dirty="0" smtClean="0"/>
              <a:t>by moving </a:t>
            </a:r>
            <a:r>
              <a:rPr lang="en-GB" sz="2600" dirty="0"/>
              <a:t>Down at D2); if she moves Down she is faced with getting N. Assume that </a:t>
            </a:r>
            <a:r>
              <a:rPr lang="en-GB" sz="2600" dirty="0" smtClean="0"/>
              <a:t>for this </a:t>
            </a:r>
            <a:r>
              <a:rPr lang="en-GB" sz="2600" dirty="0"/>
              <a:t>individual O is preferred to N, which is preferred to </a:t>
            </a:r>
            <a:r>
              <a:rPr lang="en-GB" sz="2600" dirty="0" smtClean="0"/>
              <a:t>M. </a:t>
            </a:r>
            <a:r>
              <a:rPr lang="en-GB" sz="2600" dirty="0"/>
              <a:t>Then as viewed </a:t>
            </a:r>
            <a:r>
              <a:rPr lang="en-GB" sz="2600" dirty="0" smtClean="0"/>
              <a:t>from node </a:t>
            </a:r>
            <a:r>
              <a:rPr lang="en-GB" sz="2600" dirty="0"/>
              <a:t>D1 she prefers O, and that, by assumption, is preferred to the lottery obtained </a:t>
            </a:r>
            <a:r>
              <a:rPr lang="en-GB" sz="2600" dirty="0" smtClean="0"/>
              <a:t>by moving </a:t>
            </a:r>
            <a:r>
              <a:rPr lang="en-GB" sz="2600" dirty="0"/>
              <a:t>Down at D1 namely N. Hence she sets off by choosing Up at D1. A </a:t>
            </a:r>
            <a:r>
              <a:rPr lang="en-GB" sz="2600" dirty="0" smtClean="0"/>
              <a:t>problem arises</a:t>
            </a:r>
            <a:r>
              <a:rPr lang="en-GB" sz="2600" dirty="0"/>
              <a:t>, however, if she arrives at node D2. As we have already argued, at this </a:t>
            </a:r>
            <a:r>
              <a:rPr lang="en-GB" sz="2600" dirty="0" smtClean="0"/>
              <a:t>node Down </a:t>
            </a:r>
            <a:r>
              <a:rPr lang="en-GB" sz="2600" dirty="0"/>
              <a:t>is preferred, and so, if the preferences at that point are followed, the </a:t>
            </a:r>
            <a:r>
              <a:rPr lang="en-GB" sz="2600" dirty="0" smtClean="0"/>
              <a:t>individual will </a:t>
            </a:r>
            <a:r>
              <a:rPr lang="en-GB" sz="2600" dirty="0"/>
              <a:t>choose Down at node D2. Hence the individual, in arguing in this way, plans, </a:t>
            </a:r>
            <a:r>
              <a:rPr lang="en-GB" sz="2600" dirty="0" smtClean="0"/>
              <a:t>at node </a:t>
            </a:r>
            <a:r>
              <a:rPr lang="en-GB" sz="2600" dirty="0"/>
              <a:t>D1, to choose Up at node D2 but, if she arrives there, actually chooses Down</a:t>
            </a:r>
            <a:r>
              <a:rPr lang="en-GB" sz="2600" dirty="0" smtClean="0"/>
              <a:t>.</a:t>
            </a:r>
            <a:endParaRPr lang="en-GB" sz="2600" b="1" dirty="0"/>
          </a:p>
        </p:txBody>
      </p:sp>
      <p:sp>
        <p:nvSpPr>
          <p:cNvPr id="8" name="Slide Number Placeholder 7"/>
          <p:cNvSpPr>
            <a:spLocks noGrp="1"/>
          </p:cNvSpPr>
          <p:nvPr>
            <p:ph type="sldNum" sz="quarter" idx="12"/>
          </p:nvPr>
        </p:nvSpPr>
        <p:spPr/>
        <p:txBody>
          <a:bodyPr/>
          <a:lstStyle/>
          <a:p>
            <a:fld id="{E355D1DC-A065-485F-BBEC-CA65FD29D8AA}" type="slidenum">
              <a:rPr lang="en-GB" smtClean="0"/>
              <a:t>14</a:t>
            </a:fld>
            <a:endParaRPr lang="en-GB"/>
          </a:p>
        </p:txBody>
      </p:sp>
    </p:spTree>
    <p:extLst>
      <p:ext uri="{BB962C8B-B14F-4D97-AF65-F5344CB8AC3E}">
        <p14:creationId xmlns:p14="http://schemas.microsoft.com/office/powerpoint/2010/main" val="877713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370975"/>
          </a:xfrm>
          <a:prstGeom prst="rect">
            <a:avLst/>
          </a:prstGeom>
        </p:spPr>
        <p:txBody>
          <a:bodyPr wrap="square">
            <a:spAutoFit/>
          </a:bodyPr>
          <a:lstStyle/>
          <a:p>
            <a:pPr algn="just"/>
            <a:r>
              <a:rPr lang="en-GB" sz="2400" dirty="0"/>
              <a:t>This is dynamic inconsistency: adopting a plan but then not implementing it at a later node. Moreover, it is a problem to the individual when at node D1. If she is aware of this dynamic inconsistency, then she realises that by choosing Up at D1 and then choosing Down at D2 she therefore ends up with the lottery M which is dominated by</a:t>
            </a:r>
          </a:p>
          <a:p>
            <a:pPr algn="just"/>
            <a:r>
              <a:rPr lang="en-GB" sz="2400" dirty="0"/>
              <a:t>the lottery N—which she could get by choosing Down at D1</a:t>
            </a:r>
            <a:r>
              <a:rPr lang="en-GB" sz="2400" dirty="0" smtClean="0"/>
              <a:t>.</a:t>
            </a:r>
          </a:p>
          <a:p>
            <a:pPr algn="just"/>
            <a:endParaRPr lang="en-GB" sz="2400" dirty="0"/>
          </a:p>
          <a:p>
            <a:pPr algn="just"/>
            <a:r>
              <a:rPr lang="en-GB" sz="2400" dirty="0"/>
              <a:t>What might the individual do about this dynamic inconsistency? Well, she might simply be unaware of it, or ignore it, acting naively, and choose at each point the strategy most preferred from the perspective of that point—Up at D1 and then Down at D2. However, if she is aware of this dynamic inconsistency, she might want to do something about it. One possibility is that the individual, anticipating the fact that she will choose Down at D2, if she reaches it, realises that it would be better to choose Down at node D1. This, in the literature, is termed acting sophisticatedly. </a:t>
            </a:r>
            <a:endParaRPr lang="en-GB" sz="2400" dirty="0" smtClean="0"/>
          </a:p>
          <a:p>
            <a:pPr algn="just"/>
            <a:endParaRPr lang="en-GB" sz="2400" dirty="0" smtClean="0"/>
          </a:p>
          <a:p>
            <a:pPr algn="just"/>
            <a:r>
              <a:rPr lang="en-GB" sz="2400" dirty="0" smtClean="0"/>
              <a:t>This </a:t>
            </a:r>
            <a:r>
              <a:rPr lang="en-GB" sz="2400" dirty="0"/>
              <a:t>sophisticated individual anticipates her future behaviour, and avoids the inconsistency by making a choice at the initial decision node which is constrained by her anticipated choice at each following node.</a:t>
            </a:r>
          </a:p>
        </p:txBody>
      </p:sp>
      <p:sp>
        <p:nvSpPr>
          <p:cNvPr id="3" name="Slide Number Placeholder 2"/>
          <p:cNvSpPr>
            <a:spLocks noGrp="1"/>
          </p:cNvSpPr>
          <p:nvPr>
            <p:ph type="sldNum" sz="quarter" idx="12"/>
          </p:nvPr>
        </p:nvSpPr>
        <p:spPr/>
        <p:txBody>
          <a:bodyPr/>
          <a:lstStyle/>
          <a:p>
            <a:fld id="{E355D1DC-A065-485F-BBEC-CA65FD29D8AA}" type="slidenum">
              <a:rPr lang="en-GB" smtClean="0"/>
              <a:t>15</a:t>
            </a:fld>
            <a:endParaRPr lang="en-GB"/>
          </a:p>
        </p:txBody>
      </p:sp>
    </p:spTree>
    <p:extLst>
      <p:ext uri="{BB962C8B-B14F-4D97-AF65-F5344CB8AC3E}">
        <p14:creationId xmlns:p14="http://schemas.microsoft.com/office/powerpoint/2010/main" val="3284506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 is over; now implementation</a:t>
            </a:r>
            <a:endParaRPr lang="en-GB" dirty="0"/>
          </a:p>
        </p:txBody>
      </p:sp>
      <p:sp>
        <p:nvSpPr>
          <p:cNvPr id="3" name="Content Placeholder 2"/>
          <p:cNvSpPr>
            <a:spLocks noGrp="1"/>
          </p:cNvSpPr>
          <p:nvPr>
            <p:ph idx="1"/>
          </p:nvPr>
        </p:nvSpPr>
        <p:spPr/>
        <p:txBody>
          <a:bodyPr/>
          <a:lstStyle/>
          <a:p>
            <a:r>
              <a:rPr lang="en-GB" dirty="0" smtClean="0"/>
              <a:t>This software was written in Visual Studio.</a:t>
            </a:r>
          </a:p>
          <a:p>
            <a:r>
              <a:rPr lang="en-GB" dirty="0" smtClean="0"/>
              <a:t>That is good for drawing pictures but is quite difficult to write.</a:t>
            </a:r>
          </a:p>
          <a:p>
            <a:r>
              <a:rPr lang="en-GB" dirty="0" smtClean="0"/>
              <a:t>Note that part of the experiment (valuing the trees) involves a second-price auction.</a:t>
            </a:r>
          </a:p>
          <a:p>
            <a:r>
              <a:rPr lang="en-GB" dirty="0" smtClean="0"/>
              <a:t>So all subjects in a session put in bids for each tree and the winner is the one who bids the highest and he/she pays the second-highest bid.</a:t>
            </a:r>
          </a:p>
          <a:p>
            <a:r>
              <a:rPr lang="en-GB" dirty="0" smtClean="0"/>
              <a:t>(Theory says that the optimal bid is the valuation.)</a:t>
            </a:r>
          </a:p>
          <a:p>
            <a:r>
              <a:rPr lang="en-GB" dirty="0" smtClean="0"/>
              <a:t>This is NOT an interactive experiment, but it does require analysis of ALL subjects’ responses.</a:t>
            </a:r>
            <a:endParaRPr lang="en-GB" dirty="0"/>
          </a:p>
        </p:txBody>
      </p:sp>
      <p:sp>
        <p:nvSpPr>
          <p:cNvPr id="4" name="Slide Number Placeholder 3"/>
          <p:cNvSpPr>
            <a:spLocks noGrp="1"/>
          </p:cNvSpPr>
          <p:nvPr>
            <p:ph type="sldNum" sz="quarter" idx="12"/>
          </p:nvPr>
        </p:nvSpPr>
        <p:spPr/>
        <p:txBody>
          <a:bodyPr/>
          <a:lstStyle/>
          <a:p>
            <a:fld id="{E355D1DC-A065-485F-BBEC-CA65FD29D8AA}" type="slidenum">
              <a:rPr lang="en-GB" smtClean="0"/>
              <a:t>16</a:t>
            </a:fld>
            <a:endParaRPr lang="en-GB"/>
          </a:p>
        </p:txBody>
      </p:sp>
    </p:spTree>
    <p:extLst>
      <p:ext uri="{BB962C8B-B14F-4D97-AF65-F5344CB8AC3E}">
        <p14:creationId xmlns:p14="http://schemas.microsoft.com/office/powerpoint/2010/main" val="365635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Implementation</a:t>
            </a:r>
            <a:endParaRPr lang="en-GB" dirty="0"/>
          </a:p>
        </p:txBody>
      </p:sp>
      <p:sp>
        <p:nvSpPr>
          <p:cNvPr id="3" name="Content Placeholder 2"/>
          <p:cNvSpPr>
            <a:spLocks noGrp="1"/>
          </p:cNvSpPr>
          <p:nvPr>
            <p:ph idx="1"/>
          </p:nvPr>
        </p:nvSpPr>
        <p:spPr/>
        <p:txBody>
          <a:bodyPr/>
          <a:lstStyle/>
          <a:p>
            <a:r>
              <a:rPr lang="en-GB" dirty="0"/>
              <a:t>The experiment was conducted at EXEC, the Centre for Experimental </a:t>
            </a:r>
            <a:r>
              <a:rPr lang="en-GB" dirty="0" smtClean="0"/>
              <a:t>Economics at </a:t>
            </a:r>
            <a:r>
              <a:rPr lang="en-GB" dirty="0"/>
              <a:t>the University of York. </a:t>
            </a:r>
            <a:endParaRPr lang="en-GB" dirty="0" smtClean="0"/>
          </a:p>
          <a:p>
            <a:r>
              <a:rPr lang="en-GB" dirty="0" smtClean="0"/>
              <a:t>A </a:t>
            </a:r>
            <a:r>
              <a:rPr lang="en-GB" dirty="0"/>
              <a:t>total of 50 students, both graduate and </a:t>
            </a:r>
            <a:r>
              <a:rPr lang="en-GB" dirty="0" smtClean="0"/>
              <a:t>undergraduate took part. </a:t>
            </a:r>
            <a:r>
              <a:rPr lang="en-GB" dirty="0"/>
              <a:t>They were given written </a:t>
            </a:r>
            <a:r>
              <a:rPr lang="en-GB" dirty="0" smtClean="0"/>
              <a:t>instructions which were read aloud.</a:t>
            </a:r>
          </a:p>
          <a:p>
            <a:r>
              <a:rPr lang="en-GB" dirty="0"/>
              <a:t>When all participants had finished reading the instructions, </a:t>
            </a:r>
            <a:r>
              <a:rPr lang="en-GB" dirty="0" smtClean="0"/>
              <a:t>a PowerPoint </a:t>
            </a:r>
            <a:r>
              <a:rPr lang="en-GB" dirty="0"/>
              <a:t>presentation was played at a predetermined speed on their </a:t>
            </a:r>
            <a:r>
              <a:rPr lang="en-GB" dirty="0" smtClean="0"/>
              <a:t>individual screens</a:t>
            </a:r>
            <a:r>
              <a:rPr lang="en-GB" dirty="0"/>
              <a:t>. </a:t>
            </a:r>
            <a:endParaRPr lang="en-GB" dirty="0" smtClean="0"/>
          </a:p>
          <a:p>
            <a:r>
              <a:rPr lang="en-GB" dirty="0" smtClean="0"/>
              <a:t>After </a:t>
            </a:r>
            <a:r>
              <a:rPr lang="en-GB" dirty="0"/>
              <a:t>this, they could ask questions. </a:t>
            </a:r>
            <a:endParaRPr lang="en-GB" dirty="0" smtClean="0"/>
          </a:p>
          <a:p>
            <a:r>
              <a:rPr lang="en-GB" dirty="0" smtClean="0"/>
              <a:t>The </a:t>
            </a:r>
            <a:r>
              <a:rPr lang="en-GB" dirty="0"/>
              <a:t>experiment then </a:t>
            </a:r>
            <a:r>
              <a:rPr lang="en-GB" dirty="0" smtClean="0"/>
              <a:t>started.</a:t>
            </a:r>
            <a:endParaRPr lang="en-GB" dirty="0"/>
          </a:p>
        </p:txBody>
      </p:sp>
      <p:sp>
        <p:nvSpPr>
          <p:cNvPr id="4" name="Slide Number Placeholder 3"/>
          <p:cNvSpPr>
            <a:spLocks noGrp="1"/>
          </p:cNvSpPr>
          <p:nvPr>
            <p:ph type="sldNum" sz="quarter" idx="12"/>
          </p:nvPr>
        </p:nvSpPr>
        <p:spPr/>
        <p:txBody>
          <a:bodyPr/>
          <a:lstStyle/>
          <a:p>
            <a:fld id="{E355D1DC-A065-485F-BBEC-CA65FD29D8AA}" type="slidenum">
              <a:rPr lang="en-GB" smtClean="0"/>
              <a:t>17</a:t>
            </a:fld>
            <a:endParaRPr lang="en-GB"/>
          </a:p>
        </p:txBody>
      </p:sp>
    </p:spTree>
    <p:extLst>
      <p:ext uri="{BB962C8B-B14F-4D97-AF65-F5344CB8AC3E}">
        <p14:creationId xmlns:p14="http://schemas.microsoft.com/office/powerpoint/2010/main" val="236373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Analysis</a:t>
            </a:r>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dirty="0" smtClean="0"/>
              <a:t>After the experiment, we analysed the data, wrote up the results and published the paper.</a:t>
            </a:r>
          </a:p>
          <a:p>
            <a:r>
              <a:rPr lang="en-GB" dirty="0" smtClean="0"/>
              <a:t>It took some 2 years from start to finish.</a:t>
            </a:r>
            <a:endParaRPr lang="en-GB" dirty="0"/>
          </a:p>
        </p:txBody>
      </p:sp>
      <p:sp>
        <p:nvSpPr>
          <p:cNvPr id="4" name="Slide Number Placeholder 3"/>
          <p:cNvSpPr>
            <a:spLocks noGrp="1"/>
          </p:cNvSpPr>
          <p:nvPr>
            <p:ph type="sldNum" sz="quarter" idx="12"/>
          </p:nvPr>
        </p:nvSpPr>
        <p:spPr/>
        <p:txBody>
          <a:bodyPr/>
          <a:lstStyle/>
          <a:p>
            <a:fld id="{E355D1DC-A065-485F-BBEC-CA65FD29D8AA}" type="slidenum">
              <a:rPr lang="en-GB" smtClean="0"/>
              <a:t>18</a:t>
            </a:fld>
            <a:endParaRPr lang="en-GB"/>
          </a:p>
        </p:txBody>
      </p:sp>
    </p:spTree>
    <p:extLst>
      <p:ext uri="{BB962C8B-B14F-4D97-AF65-F5344CB8AC3E}">
        <p14:creationId xmlns:p14="http://schemas.microsoft.com/office/powerpoint/2010/main" val="7510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end…</a:t>
            </a:r>
            <a:endParaRPr lang="en-GB" dirty="0"/>
          </a:p>
        </p:txBody>
      </p:sp>
      <p:sp>
        <p:nvSpPr>
          <p:cNvPr id="3" name="Content Placeholder 2"/>
          <p:cNvSpPr>
            <a:spLocks noGrp="1"/>
          </p:cNvSpPr>
          <p:nvPr>
            <p:ph idx="1"/>
          </p:nvPr>
        </p:nvSpPr>
        <p:spPr>
          <a:xfrm>
            <a:off x="677334" y="2092350"/>
            <a:ext cx="8596668" cy="3880773"/>
          </a:xfrm>
        </p:spPr>
        <p:txBody>
          <a:bodyPr/>
          <a:lstStyle/>
          <a:p>
            <a:endParaRPr lang="en-GB" dirty="0" smtClean="0"/>
          </a:p>
          <a:p>
            <a:endParaRPr lang="en-GB" dirty="0"/>
          </a:p>
          <a:p>
            <a:endParaRPr lang="en-GB" dirty="0" smtClean="0"/>
          </a:p>
          <a:p>
            <a:r>
              <a:rPr lang="en-GB" dirty="0" smtClean="0"/>
              <a:t>…of the design and implementation of Hey and Lotito.</a:t>
            </a:r>
          </a:p>
          <a:p>
            <a:endParaRPr lang="en-GB" dirty="0"/>
          </a:p>
          <a:p>
            <a:r>
              <a:rPr lang="en-GB" dirty="0" smtClean="0"/>
              <a:t>I would be happy to answer questions.</a:t>
            </a:r>
            <a:endParaRPr lang="en-GB" dirty="0"/>
          </a:p>
        </p:txBody>
      </p:sp>
      <p:sp>
        <p:nvSpPr>
          <p:cNvPr id="4" name="Slide Number Placeholder 3"/>
          <p:cNvSpPr>
            <a:spLocks noGrp="1"/>
          </p:cNvSpPr>
          <p:nvPr>
            <p:ph type="sldNum" sz="quarter" idx="12"/>
          </p:nvPr>
        </p:nvSpPr>
        <p:spPr/>
        <p:txBody>
          <a:bodyPr/>
          <a:lstStyle/>
          <a:p>
            <a:fld id="{E355D1DC-A065-485F-BBEC-CA65FD29D8AA}" type="slidenum">
              <a:rPr lang="en-GB" smtClean="0"/>
              <a:t>19</a:t>
            </a:fld>
            <a:endParaRPr lang="en-GB"/>
          </a:p>
        </p:txBody>
      </p:sp>
    </p:spTree>
    <p:extLst>
      <p:ext uri="{BB962C8B-B14F-4D97-AF65-F5344CB8AC3E}">
        <p14:creationId xmlns:p14="http://schemas.microsoft.com/office/powerpoint/2010/main" val="330068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lstStyle/>
          <a:p>
            <a:r>
              <a:rPr lang="en-GB" dirty="0" smtClean="0"/>
              <a:t>This presentation is to explain the design and </a:t>
            </a:r>
            <a:r>
              <a:rPr lang="en-GB" dirty="0" smtClean="0"/>
              <a:t>implementation</a:t>
            </a:r>
            <a:r>
              <a:rPr lang="en-GB" dirty="0" smtClean="0"/>
              <a:t> </a:t>
            </a:r>
            <a:r>
              <a:rPr lang="en-GB" dirty="0" smtClean="0"/>
              <a:t>of the Hey and Lotito experiment:</a:t>
            </a:r>
          </a:p>
          <a:p>
            <a:r>
              <a:rPr lang="en-GB" b="1" dirty="0">
                <a:hlinkClick r:id="rId2"/>
              </a:rPr>
              <a:t>Naïve, Resolute or Sophisticated? A Study of Dynamic Decision</a:t>
            </a:r>
            <a:r>
              <a:rPr lang="en-GB" b="1" dirty="0">
                <a:hlinkClick r:id="rId3"/>
              </a:rPr>
              <a:t> </a:t>
            </a:r>
            <a:r>
              <a:rPr lang="en-GB" b="1" dirty="0" smtClean="0">
                <a:hlinkClick r:id="rId3"/>
              </a:rPr>
              <a:t>Making</a:t>
            </a:r>
            <a:r>
              <a:rPr lang="en-GB" dirty="0" smtClean="0"/>
              <a:t>, </a:t>
            </a:r>
            <a:r>
              <a:rPr lang="en-GB" i="1" dirty="0"/>
              <a:t>Journal of Risk and Uncertainty</a:t>
            </a:r>
            <a:r>
              <a:rPr lang="en-GB" dirty="0"/>
              <a:t>, 38, 1-25, 2009, </a:t>
            </a:r>
            <a:r>
              <a:rPr lang="en-GB" dirty="0" smtClean="0"/>
              <a:t>doi:10.1007/s11166-008-9058-5.</a:t>
            </a:r>
          </a:p>
          <a:p>
            <a:r>
              <a:rPr lang="en-GB" dirty="0" smtClean="0"/>
              <a:t>It would be helpful to read the paper and experience the software first.</a:t>
            </a:r>
            <a:endParaRPr lang="en-GB" dirty="0"/>
          </a:p>
        </p:txBody>
      </p:sp>
      <p:sp>
        <p:nvSpPr>
          <p:cNvPr id="4" name="Slide Number Placeholder 3"/>
          <p:cNvSpPr>
            <a:spLocks noGrp="1"/>
          </p:cNvSpPr>
          <p:nvPr>
            <p:ph type="sldNum" sz="quarter" idx="12"/>
          </p:nvPr>
        </p:nvSpPr>
        <p:spPr/>
        <p:txBody>
          <a:bodyPr/>
          <a:lstStyle/>
          <a:p>
            <a:fld id="{E355D1DC-A065-485F-BBEC-CA65FD29D8AA}" type="slidenum">
              <a:rPr lang="en-GB" smtClean="0"/>
              <a:t>2</a:t>
            </a:fld>
            <a:endParaRPr lang="en-GB"/>
          </a:p>
        </p:txBody>
      </p:sp>
    </p:spTree>
    <p:extLst>
      <p:ext uri="{BB962C8B-B14F-4D97-AF65-F5344CB8AC3E}">
        <p14:creationId xmlns:p14="http://schemas.microsoft.com/office/powerpoint/2010/main" val="174331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purpose of the experiment</a:t>
            </a:r>
            <a:endParaRPr lang="en-GB" dirty="0"/>
          </a:p>
        </p:txBody>
      </p:sp>
      <p:sp>
        <p:nvSpPr>
          <p:cNvPr id="3" name="Content Placeholder 2"/>
          <p:cNvSpPr>
            <a:spLocks noGrp="1"/>
          </p:cNvSpPr>
          <p:nvPr>
            <p:ph idx="1"/>
          </p:nvPr>
        </p:nvSpPr>
        <p:spPr/>
        <p:txBody>
          <a:bodyPr/>
          <a:lstStyle/>
          <a:p>
            <a:r>
              <a:rPr lang="en-GB" b="1" dirty="0" smtClean="0"/>
              <a:t>To understand how people tackle dynamic decision problems.</a:t>
            </a:r>
          </a:p>
          <a:p>
            <a:endParaRPr lang="en-GB" dirty="0"/>
          </a:p>
          <a:p>
            <a:r>
              <a:rPr lang="en-GB" dirty="0" smtClean="0"/>
              <a:t>In particular, t</a:t>
            </a:r>
            <a:r>
              <a:rPr lang="en-GB" dirty="0" smtClean="0"/>
              <a:t>o </a:t>
            </a:r>
            <a:r>
              <a:rPr lang="en-GB" dirty="0" smtClean="0"/>
              <a:t>distinguish between different </a:t>
            </a:r>
            <a:r>
              <a:rPr lang="en-GB" i="1" dirty="0" smtClean="0"/>
              <a:t>types </a:t>
            </a:r>
            <a:r>
              <a:rPr lang="en-GB" dirty="0" smtClean="0"/>
              <a:t>of decision-maker (DM):</a:t>
            </a:r>
          </a:p>
          <a:p>
            <a:r>
              <a:rPr lang="en-GB" dirty="0" smtClean="0"/>
              <a:t>Resolute</a:t>
            </a:r>
          </a:p>
          <a:p>
            <a:r>
              <a:rPr lang="en-GB" dirty="0" smtClean="0"/>
              <a:t>Naïve</a:t>
            </a:r>
          </a:p>
          <a:p>
            <a:r>
              <a:rPr lang="en-GB" dirty="0" smtClean="0"/>
              <a:t>Sophisticated</a:t>
            </a:r>
          </a:p>
          <a:p>
            <a:endParaRPr lang="en-GB" dirty="0"/>
          </a:p>
          <a:p>
            <a:r>
              <a:rPr lang="en-GB" dirty="0" smtClean="0"/>
              <a:t>These are different ways that a DM may tackle a </a:t>
            </a:r>
            <a:r>
              <a:rPr lang="en-GB" i="1" dirty="0" smtClean="0"/>
              <a:t>dynamic</a:t>
            </a:r>
            <a:r>
              <a:rPr lang="en-GB" dirty="0" smtClean="0"/>
              <a:t> decision problem.</a:t>
            </a:r>
          </a:p>
          <a:p>
            <a:endParaRPr lang="en-GB" dirty="0"/>
          </a:p>
        </p:txBody>
      </p:sp>
      <p:sp>
        <p:nvSpPr>
          <p:cNvPr id="4" name="Slide Number Placeholder 3"/>
          <p:cNvSpPr>
            <a:spLocks noGrp="1"/>
          </p:cNvSpPr>
          <p:nvPr>
            <p:ph type="sldNum" sz="quarter" idx="12"/>
          </p:nvPr>
        </p:nvSpPr>
        <p:spPr/>
        <p:txBody>
          <a:bodyPr/>
          <a:lstStyle/>
          <a:p>
            <a:fld id="{E355D1DC-A065-485F-BBEC-CA65FD29D8AA}" type="slidenum">
              <a:rPr lang="en-GB" smtClean="0"/>
              <a:t>3</a:t>
            </a:fld>
            <a:endParaRPr lang="en-GB"/>
          </a:p>
        </p:txBody>
      </p:sp>
    </p:spTree>
    <p:extLst>
      <p:ext uri="{BB962C8B-B14F-4D97-AF65-F5344CB8AC3E}">
        <p14:creationId xmlns:p14="http://schemas.microsoft.com/office/powerpoint/2010/main" val="638224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43467"/>
          </a:xfrm>
        </p:spPr>
        <p:txBody>
          <a:bodyPr/>
          <a:lstStyle/>
          <a:p>
            <a:r>
              <a:rPr lang="en-GB" dirty="0" smtClean="0"/>
              <a:t>Remember this problem?</a:t>
            </a:r>
            <a:endParaRPr lang="en-GB"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46667" y="1253067"/>
            <a:ext cx="8613422" cy="5679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E355D1DC-A065-485F-BBEC-CA65FD29D8AA}" type="slidenum">
              <a:rPr lang="en-GB" smtClean="0"/>
              <a:t>4</a:t>
            </a:fld>
            <a:endParaRPr lang="en-GB"/>
          </a:p>
        </p:txBody>
      </p:sp>
    </p:spTree>
    <p:extLst>
      <p:ext uri="{BB962C8B-B14F-4D97-AF65-F5344CB8AC3E}">
        <p14:creationId xmlns:p14="http://schemas.microsoft.com/office/powerpoint/2010/main" val="797867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different types</a:t>
            </a:r>
            <a:endParaRPr lang="en-GB" dirty="0"/>
          </a:p>
        </p:txBody>
      </p:sp>
      <p:sp>
        <p:nvSpPr>
          <p:cNvPr id="3" name="Content Placeholder 2"/>
          <p:cNvSpPr>
            <a:spLocks noGrp="1"/>
          </p:cNvSpPr>
          <p:nvPr>
            <p:ph idx="1"/>
          </p:nvPr>
        </p:nvSpPr>
        <p:spPr/>
        <p:txBody>
          <a:bodyPr/>
          <a:lstStyle/>
          <a:p>
            <a:r>
              <a:rPr lang="en-GB" b="1" dirty="0" smtClean="0"/>
              <a:t>Resolute</a:t>
            </a:r>
            <a:r>
              <a:rPr lang="en-GB" dirty="0" smtClean="0"/>
              <a:t>: Decides on a strategy at the beginning and implements it regardless.</a:t>
            </a:r>
          </a:p>
          <a:p>
            <a:r>
              <a:rPr lang="en-GB" b="1" dirty="0" smtClean="0"/>
              <a:t>Naïve</a:t>
            </a:r>
            <a:r>
              <a:rPr lang="en-GB" dirty="0" smtClean="0"/>
              <a:t>: Thinks of the problem as a sequence of one-stage problems and tackles each independently of the others.</a:t>
            </a:r>
            <a:endParaRPr lang="en-GB" dirty="0"/>
          </a:p>
          <a:p>
            <a:r>
              <a:rPr lang="en-GB" b="1" dirty="0" smtClean="0"/>
              <a:t>Sophisticated</a:t>
            </a:r>
            <a:r>
              <a:rPr lang="en-GB" dirty="0" smtClean="0"/>
              <a:t>: At the first stage, anticipates his/her decision at the second stage and takes that it into account at the first stage.</a:t>
            </a:r>
          </a:p>
          <a:p>
            <a:endParaRPr lang="en-GB" dirty="0"/>
          </a:p>
          <a:p>
            <a:r>
              <a:rPr lang="en-GB" dirty="0" smtClean="0"/>
              <a:t>(Conventional) Economics assumes that </a:t>
            </a:r>
            <a:r>
              <a:rPr lang="en-GB" dirty="0"/>
              <a:t>a</a:t>
            </a:r>
            <a:r>
              <a:rPr lang="en-GB" dirty="0" smtClean="0"/>
              <a:t>ll DM’s are sophisticated – that is, that they use backward induction.</a:t>
            </a:r>
            <a:endParaRPr lang="en-GB" dirty="0"/>
          </a:p>
          <a:p>
            <a:endParaRPr lang="en-GB" dirty="0" smtClean="0"/>
          </a:p>
          <a:p>
            <a:endParaRPr lang="en-GB" dirty="0"/>
          </a:p>
        </p:txBody>
      </p:sp>
      <p:sp>
        <p:nvSpPr>
          <p:cNvPr id="4" name="Slide Number Placeholder 3"/>
          <p:cNvSpPr>
            <a:spLocks noGrp="1"/>
          </p:cNvSpPr>
          <p:nvPr>
            <p:ph type="sldNum" sz="quarter" idx="12"/>
          </p:nvPr>
        </p:nvSpPr>
        <p:spPr/>
        <p:txBody>
          <a:bodyPr/>
          <a:lstStyle/>
          <a:p>
            <a:fld id="{E355D1DC-A065-485F-BBEC-CA65FD29D8AA}" type="slidenum">
              <a:rPr lang="en-GB" smtClean="0"/>
              <a:t>5</a:t>
            </a:fld>
            <a:endParaRPr lang="en-GB"/>
          </a:p>
        </p:txBody>
      </p:sp>
    </p:spTree>
    <p:extLst>
      <p:ext uri="{BB962C8B-B14F-4D97-AF65-F5344CB8AC3E}">
        <p14:creationId xmlns:p14="http://schemas.microsoft.com/office/powerpoint/2010/main" val="240513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design </a:t>
            </a:r>
            <a:endParaRPr lang="en-GB" dirty="0"/>
          </a:p>
        </p:txBody>
      </p:sp>
      <p:sp>
        <p:nvSpPr>
          <p:cNvPr id="3" name="Content Placeholder 2"/>
          <p:cNvSpPr>
            <a:spLocks noGrp="1"/>
          </p:cNvSpPr>
          <p:nvPr>
            <p:ph idx="1"/>
          </p:nvPr>
        </p:nvSpPr>
        <p:spPr/>
        <p:txBody>
          <a:bodyPr/>
          <a:lstStyle/>
          <a:p>
            <a:r>
              <a:rPr lang="en-GB" dirty="0" smtClean="0"/>
              <a:t>We wanted to give subjects a series of decision-problems through which their type would be revealed.</a:t>
            </a:r>
          </a:p>
          <a:p>
            <a:r>
              <a:rPr lang="en-GB" dirty="0" smtClean="0"/>
              <a:t>In order to explain this, we need to anticipate what we planned to do with the data from the experiment.</a:t>
            </a:r>
            <a:endParaRPr lang="en-GB" dirty="0"/>
          </a:p>
        </p:txBody>
      </p:sp>
      <p:sp>
        <p:nvSpPr>
          <p:cNvPr id="4" name="Slide Number Placeholder 3"/>
          <p:cNvSpPr>
            <a:spLocks noGrp="1"/>
          </p:cNvSpPr>
          <p:nvPr>
            <p:ph type="sldNum" sz="quarter" idx="12"/>
          </p:nvPr>
        </p:nvSpPr>
        <p:spPr/>
        <p:txBody>
          <a:bodyPr/>
          <a:lstStyle/>
          <a:p>
            <a:fld id="{E355D1DC-A065-485F-BBEC-CA65FD29D8AA}" type="slidenum">
              <a:rPr lang="en-GB" smtClean="0"/>
              <a:t>6</a:t>
            </a:fld>
            <a:endParaRPr lang="en-GB"/>
          </a:p>
        </p:txBody>
      </p:sp>
    </p:spTree>
    <p:extLst>
      <p:ext uri="{BB962C8B-B14F-4D97-AF65-F5344CB8AC3E}">
        <p14:creationId xmlns:p14="http://schemas.microsoft.com/office/powerpoint/2010/main" val="323339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data analysis</a:t>
            </a:r>
            <a:endParaRPr lang="en-GB" dirty="0"/>
          </a:p>
        </p:txBody>
      </p:sp>
      <p:sp>
        <p:nvSpPr>
          <p:cNvPr id="3" name="Content Placeholder 2"/>
          <p:cNvSpPr>
            <a:spLocks noGrp="1"/>
          </p:cNvSpPr>
          <p:nvPr>
            <p:ph idx="1"/>
          </p:nvPr>
        </p:nvSpPr>
        <p:spPr/>
        <p:txBody>
          <a:bodyPr>
            <a:normAutofit lnSpcReduction="10000"/>
          </a:bodyPr>
          <a:lstStyle/>
          <a:p>
            <a:r>
              <a:rPr lang="en-GB" dirty="0" smtClean="0"/>
              <a:t>Our data are the decisions of each subject at each decision node at which the subject took a decision. We also asked subjects to evaluate each tree (using the second-price </a:t>
            </a:r>
            <a:r>
              <a:rPr lang="en-GB" dirty="0"/>
              <a:t>sealed-bid auction </a:t>
            </a:r>
            <a:r>
              <a:rPr lang="en-GB" dirty="0" smtClean="0"/>
              <a:t>method).</a:t>
            </a:r>
          </a:p>
          <a:p>
            <a:r>
              <a:rPr lang="en-GB" dirty="0" smtClean="0"/>
              <a:t>We fit subject-by-subject and assume that each subject has Rank Dependent Expected Utility* preferences. This has embedded in it a utility function and a probability weighting function. We took two values for each: utility </a:t>
            </a:r>
            <a:r>
              <a:rPr lang="en-GB" dirty="0"/>
              <a:t>CARA and </a:t>
            </a:r>
            <a:r>
              <a:rPr lang="en-GB" dirty="0" smtClean="0"/>
              <a:t>CRRA; weighting function </a:t>
            </a:r>
            <a:r>
              <a:rPr lang="en-GB" dirty="0" err="1" smtClean="0"/>
              <a:t>Khaneman</a:t>
            </a:r>
            <a:r>
              <a:rPr lang="en-GB" dirty="0"/>
              <a:t> </a:t>
            </a:r>
            <a:r>
              <a:rPr lang="en-GB" dirty="0" smtClean="0"/>
              <a:t>&amp; Tversky </a:t>
            </a:r>
            <a:r>
              <a:rPr lang="en-GB" dirty="0"/>
              <a:t>and </a:t>
            </a:r>
            <a:r>
              <a:rPr lang="en-GB" dirty="0" smtClean="0"/>
              <a:t>Power. There is a risk-aversion parameter, </a:t>
            </a:r>
            <a:r>
              <a:rPr lang="en-GB" i="1" dirty="0" smtClean="0"/>
              <a:t>r</a:t>
            </a:r>
            <a:r>
              <a:rPr lang="en-GB" dirty="0" smtClean="0"/>
              <a:t>, for utility and a weighting parameter, </a:t>
            </a:r>
            <a:r>
              <a:rPr lang="en-GB" i="1" dirty="0" smtClean="0"/>
              <a:t>g</a:t>
            </a:r>
            <a:r>
              <a:rPr lang="en-GB" dirty="0" smtClean="0"/>
              <a:t>, for the weighting function. </a:t>
            </a:r>
          </a:p>
          <a:p>
            <a:r>
              <a:rPr lang="en-GB" dirty="0" smtClean="0"/>
              <a:t>Taking each type in turn for each subject, we fitted the type by maximum likelihood, gaining estimates of the parameters and the goodness-of-fit. </a:t>
            </a:r>
          </a:p>
          <a:p>
            <a:r>
              <a:rPr lang="en-GB" dirty="0" smtClean="0"/>
              <a:t>We used the latter to determine the </a:t>
            </a:r>
            <a:r>
              <a:rPr lang="en-GB" i="1" dirty="0" smtClean="0"/>
              <a:t>type </a:t>
            </a:r>
            <a:r>
              <a:rPr lang="en-GB" dirty="0" smtClean="0"/>
              <a:t>of each subject.</a:t>
            </a:r>
          </a:p>
          <a:p>
            <a:r>
              <a:rPr lang="en-GB" sz="1400" dirty="0" smtClean="0"/>
              <a:t>*If subjects had Expected Utility preferences all types would do the same.</a:t>
            </a:r>
          </a:p>
          <a:p>
            <a:endParaRPr lang="en-GB" dirty="0"/>
          </a:p>
        </p:txBody>
      </p:sp>
      <p:sp>
        <p:nvSpPr>
          <p:cNvPr id="4" name="Slide Number Placeholder 3"/>
          <p:cNvSpPr>
            <a:spLocks noGrp="1"/>
          </p:cNvSpPr>
          <p:nvPr>
            <p:ph type="sldNum" sz="quarter" idx="12"/>
          </p:nvPr>
        </p:nvSpPr>
        <p:spPr/>
        <p:txBody>
          <a:bodyPr/>
          <a:lstStyle/>
          <a:p>
            <a:fld id="{E355D1DC-A065-485F-BBEC-CA65FD29D8AA}" type="slidenum">
              <a:rPr lang="en-GB" smtClean="0"/>
              <a:t>7</a:t>
            </a:fld>
            <a:endParaRPr lang="en-GB"/>
          </a:p>
        </p:txBody>
      </p:sp>
    </p:spTree>
    <p:extLst>
      <p:ext uri="{BB962C8B-B14F-4D97-AF65-F5344CB8AC3E}">
        <p14:creationId xmlns:p14="http://schemas.microsoft.com/office/powerpoint/2010/main" val="131940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Detail on Functional Forms</a:t>
            </a:r>
            <a:endParaRPr lang="en-GB" dirty="0"/>
          </a:p>
        </p:txBody>
      </p:sp>
      <p:sp>
        <p:nvSpPr>
          <p:cNvPr id="3" name="Content Placeholder 2"/>
          <p:cNvSpPr>
            <a:spLocks noGrp="1"/>
          </p:cNvSpPr>
          <p:nvPr>
            <p:ph idx="1"/>
          </p:nvPr>
        </p:nvSpPr>
        <p:spPr/>
        <p:txBody>
          <a:bodyPr>
            <a:normAutofit/>
          </a:bodyPr>
          <a:lstStyle/>
          <a:p>
            <a:r>
              <a:rPr lang="en-GB" b="1" dirty="0" smtClean="0"/>
              <a:t>Utility</a:t>
            </a:r>
          </a:p>
          <a:p>
            <a:r>
              <a:rPr lang="en-GB" i="1" dirty="0" smtClean="0"/>
              <a:t>CARA: u(x)=-exp(-r*x) </a:t>
            </a:r>
            <a:r>
              <a:rPr lang="en-GB" i="1" dirty="0" smtClean="0"/>
              <a:t>if r≠0</a:t>
            </a:r>
            <a:r>
              <a:rPr lang="en-GB" i="1" dirty="0" smtClean="0"/>
              <a:t>; =x if r=0</a:t>
            </a:r>
          </a:p>
          <a:p>
            <a:r>
              <a:rPr lang="en-GB" i="1" dirty="0" smtClean="0"/>
              <a:t>CRRA u(x)=</a:t>
            </a:r>
            <a:r>
              <a:rPr lang="en-GB" i="1" dirty="0" err="1" smtClean="0"/>
              <a:t>x</a:t>
            </a:r>
            <a:r>
              <a:rPr lang="en-GB" i="1" baseline="30000" dirty="0" err="1" smtClean="0"/>
              <a:t>r</a:t>
            </a:r>
            <a:endParaRPr lang="en-GB" i="1" baseline="30000" dirty="0" smtClean="0"/>
          </a:p>
          <a:p>
            <a:endParaRPr lang="en-GB" i="1" baseline="30000" dirty="0" smtClean="0"/>
          </a:p>
          <a:p>
            <a:r>
              <a:rPr lang="en-GB" b="1" dirty="0" smtClean="0"/>
              <a:t>Weighting function</a:t>
            </a:r>
          </a:p>
          <a:p>
            <a:r>
              <a:rPr lang="en-GB" dirty="0"/>
              <a:t>Kahneman</a:t>
            </a:r>
            <a:endParaRPr lang="en-GB" dirty="0" smtClean="0"/>
          </a:p>
          <a:p>
            <a:endParaRPr lang="en-GB" dirty="0" smtClean="0"/>
          </a:p>
          <a:p>
            <a:r>
              <a:rPr lang="en-GB" dirty="0" smtClean="0"/>
              <a:t>Power</a:t>
            </a:r>
          </a:p>
          <a:p>
            <a:r>
              <a:rPr lang="en-GB" i="1" dirty="0"/>
              <a:t>w</a:t>
            </a:r>
            <a:r>
              <a:rPr lang="en-GB" i="1" dirty="0" smtClean="0"/>
              <a:t>(p)=</a:t>
            </a:r>
            <a:r>
              <a:rPr lang="en-GB" i="1" dirty="0" err="1" smtClean="0"/>
              <a:t>p</a:t>
            </a:r>
            <a:r>
              <a:rPr lang="en-GB" i="1" baseline="30000" dirty="0" err="1" smtClean="0"/>
              <a:t>g</a:t>
            </a:r>
            <a:endParaRPr lang="en-GB" i="1" dirty="0" smtClean="0"/>
          </a:p>
          <a:p>
            <a:pPr marL="0" indent="0">
              <a:buNone/>
            </a:pPr>
            <a:endParaRPr lang="en-GB" dirty="0"/>
          </a:p>
        </p:txBody>
      </p:sp>
      <p:pic>
        <p:nvPicPr>
          <p:cNvPr id="4" name="Picture 3"/>
          <p:cNvPicPr>
            <a:picLocks noChangeAspect="1"/>
          </p:cNvPicPr>
          <p:nvPr/>
        </p:nvPicPr>
        <p:blipFill>
          <a:blip r:embed="rId2"/>
          <a:stretch>
            <a:fillRect/>
          </a:stretch>
        </p:blipFill>
        <p:spPr>
          <a:xfrm>
            <a:off x="1139563" y="4488567"/>
            <a:ext cx="1962150" cy="409575"/>
          </a:xfrm>
          <a:prstGeom prst="rect">
            <a:avLst/>
          </a:prstGeom>
        </p:spPr>
      </p:pic>
      <p:sp>
        <p:nvSpPr>
          <p:cNvPr id="5" name="Slide Number Placeholder 4"/>
          <p:cNvSpPr>
            <a:spLocks noGrp="1"/>
          </p:cNvSpPr>
          <p:nvPr>
            <p:ph type="sldNum" sz="quarter" idx="12"/>
          </p:nvPr>
        </p:nvSpPr>
        <p:spPr/>
        <p:txBody>
          <a:bodyPr/>
          <a:lstStyle/>
          <a:p>
            <a:fld id="{E355D1DC-A065-485F-BBEC-CA65FD29D8AA}" type="slidenum">
              <a:rPr lang="en-GB" smtClean="0"/>
              <a:t>8</a:t>
            </a:fld>
            <a:endParaRPr lang="en-GB"/>
          </a:p>
        </p:txBody>
      </p:sp>
    </p:spTree>
    <p:extLst>
      <p:ext uri="{BB962C8B-B14F-4D97-AF65-F5344CB8AC3E}">
        <p14:creationId xmlns:p14="http://schemas.microsoft.com/office/powerpoint/2010/main" val="361568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trees used in the experiment </a:t>
            </a:r>
            <a:endParaRPr lang="en-GB" dirty="0"/>
          </a:p>
        </p:txBody>
      </p:sp>
      <p:sp>
        <p:nvSpPr>
          <p:cNvPr id="3" name="Content Placeholder 2"/>
          <p:cNvSpPr>
            <a:spLocks noGrp="1"/>
          </p:cNvSpPr>
          <p:nvPr>
            <p:ph idx="1"/>
          </p:nvPr>
        </p:nvSpPr>
        <p:spPr/>
        <p:txBody>
          <a:bodyPr/>
          <a:lstStyle/>
          <a:p>
            <a:r>
              <a:rPr lang="en-GB" dirty="0"/>
              <a:t>We used three sets each with four trees, with different values for the </a:t>
            </a:r>
            <a:r>
              <a:rPr lang="en-GB" dirty="0" smtClean="0"/>
              <a:t>payoffs and </a:t>
            </a:r>
            <a:r>
              <a:rPr lang="en-GB" dirty="0"/>
              <a:t>the probabilities, giving a total of 12 decision </a:t>
            </a:r>
            <a:r>
              <a:rPr lang="en-GB" dirty="0" smtClean="0"/>
              <a:t>trees.</a:t>
            </a:r>
            <a:endParaRPr lang="en-GB" dirty="0"/>
          </a:p>
        </p:txBody>
      </p:sp>
      <p:sp>
        <p:nvSpPr>
          <p:cNvPr id="4" name="Slide Number Placeholder 3"/>
          <p:cNvSpPr>
            <a:spLocks noGrp="1"/>
          </p:cNvSpPr>
          <p:nvPr>
            <p:ph type="sldNum" sz="quarter" idx="12"/>
          </p:nvPr>
        </p:nvSpPr>
        <p:spPr/>
        <p:txBody>
          <a:bodyPr/>
          <a:lstStyle/>
          <a:p>
            <a:fld id="{E355D1DC-A065-485F-BBEC-CA65FD29D8AA}" type="slidenum">
              <a:rPr lang="en-GB" smtClean="0"/>
              <a:t>9</a:t>
            </a:fld>
            <a:endParaRPr lang="en-GB"/>
          </a:p>
        </p:txBody>
      </p:sp>
    </p:spTree>
    <p:extLst>
      <p:ext uri="{BB962C8B-B14F-4D97-AF65-F5344CB8AC3E}">
        <p14:creationId xmlns:p14="http://schemas.microsoft.com/office/powerpoint/2010/main" val="3008157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1465</TotalTime>
  <Words>1443</Words>
  <Application>Microsoft Office PowerPoint</Application>
  <PresentationFormat>Widescreen</PresentationFormat>
  <Paragraphs>107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Trebuchet MS</vt:lpstr>
      <vt:lpstr>Wingdings 3</vt:lpstr>
      <vt:lpstr>Facet</vt:lpstr>
      <vt:lpstr>The Design of Hey and Lotito</vt:lpstr>
      <vt:lpstr>Overview</vt:lpstr>
      <vt:lpstr>The purpose of the experiment</vt:lpstr>
      <vt:lpstr>Remember this problem?</vt:lpstr>
      <vt:lpstr>The different types</vt:lpstr>
      <vt:lpstr>The design </vt:lpstr>
      <vt:lpstr>Our data analysis</vt:lpstr>
      <vt:lpstr>Some Detail on Functional Forms</vt:lpstr>
      <vt:lpstr>The trees used in the experiment </vt:lpstr>
      <vt:lpstr>PowerPoint Presentation</vt:lpstr>
      <vt:lpstr>Crucial to the design are different trees</vt:lpstr>
      <vt:lpstr>Choice of problems</vt:lpstr>
      <vt:lpstr>PowerPoint Presentation</vt:lpstr>
      <vt:lpstr>PowerPoint Presentation</vt:lpstr>
      <vt:lpstr>PowerPoint Presentation</vt:lpstr>
      <vt:lpstr>Design is over; now implementation</vt:lpstr>
      <vt:lpstr>Implementation</vt:lpstr>
      <vt:lpstr>Data Analysis</vt:lpstr>
      <vt:lpstr>The end…</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Design of Hey and Lotito</dc:title>
  <dc:creator>John Hey</dc:creator>
  <cp:lastModifiedBy>John Hey</cp:lastModifiedBy>
  <cp:revision>32</cp:revision>
  <dcterms:created xsi:type="dcterms:W3CDTF">2022-09-18T08:00:35Z</dcterms:created>
  <dcterms:modified xsi:type="dcterms:W3CDTF">2022-09-20T07:48:58Z</dcterms:modified>
</cp:coreProperties>
</file>